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59" r:id="rId3"/>
    <p:sldId id="281" r:id="rId4"/>
    <p:sldId id="282" r:id="rId5"/>
    <p:sldId id="263" r:id="rId6"/>
    <p:sldId id="268" r:id="rId7"/>
    <p:sldId id="266" r:id="rId8"/>
    <p:sldId id="267" r:id="rId9"/>
    <p:sldId id="283" r:id="rId10"/>
    <p:sldId id="274" r:id="rId11"/>
    <p:sldId id="273" r:id="rId12"/>
    <p:sldId id="275" r:id="rId13"/>
    <p:sldId id="284" r:id="rId14"/>
    <p:sldId id="278" r:id="rId15"/>
    <p:sldId id="276" r:id="rId16"/>
    <p:sldId id="279" r:id="rId17"/>
    <p:sldId id="280" r:id="rId18"/>
    <p:sldId id="277" r:id="rId19"/>
    <p:sldId id="285" r:id="rId20"/>
    <p:sldId id="26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79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E"/>
          </a:p>
        </p:txBody>
      </p:sp>
      <p:sp>
        <p:nvSpPr>
          <p:cNvPr id="4" name="Date Placeholder 3"/>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9933614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41545258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18592196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31723699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6619584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30201289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24691245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34507010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15109503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29070933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95BD43B-4400-4CFE-97D7-3A602D4C9F5D}" type="datetimeFigureOut">
              <a:rPr lang="en-IE" smtClean="0"/>
              <a:t>10/07/2023</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EF51AEDC-963A-4D69-BF1F-4482D77C611B}" type="slidenum">
              <a:rPr lang="en-IE" smtClean="0"/>
              <a:t>‹#›</a:t>
            </a:fld>
            <a:endParaRPr lang="en-IE" dirty="0"/>
          </a:p>
        </p:txBody>
      </p:sp>
    </p:spTree>
    <p:extLst>
      <p:ext uri="{BB962C8B-B14F-4D97-AF65-F5344CB8AC3E}">
        <p14:creationId xmlns:p14="http://schemas.microsoft.com/office/powerpoint/2010/main" val="41214317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5BD43B-4400-4CFE-97D7-3A602D4C9F5D}" type="datetimeFigureOut">
              <a:rPr lang="en-IE" smtClean="0"/>
              <a:t>10/07/2023</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1AEDC-963A-4D69-BF1F-4482D77C611B}" type="slidenum">
              <a:rPr lang="en-IE" smtClean="0"/>
              <a:t>‹#›</a:t>
            </a:fld>
            <a:endParaRPr lang="en-IE" dirty="0"/>
          </a:p>
        </p:txBody>
      </p:sp>
    </p:spTree>
    <p:extLst>
      <p:ext uri="{BB962C8B-B14F-4D97-AF65-F5344CB8AC3E}">
        <p14:creationId xmlns:p14="http://schemas.microsoft.com/office/powerpoint/2010/main" val="2023542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news.bbc.co.uk/sportacademy/hi/sa/rugby_union/rules/laws/newsid_4028000/4028811.stm" TargetMode="External"/><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hyperlink" Target="https://www.worldbookonline.com/student-new/#/article/home/ar478360" TargetMode="External"/><Relationship Id="rId5" Type="http://schemas.openxmlformats.org/officeDocument/2006/relationships/image" Target="../media/image3.jpeg"/><Relationship Id="rId4" Type="http://schemas.openxmlformats.org/officeDocument/2006/relationships/hyperlink" Target="https://depositphotos.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556792"/>
            <a:ext cx="6408712" cy="3170099"/>
          </a:xfrm>
          <a:prstGeom prst="rect">
            <a:avLst/>
          </a:prstGeom>
          <a:noFill/>
        </p:spPr>
        <p:txBody>
          <a:bodyPr wrap="square" rtlCol="0">
            <a:spAutoFit/>
          </a:bodyPr>
          <a:lstStyle/>
          <a:p>
            <a:pPr algn="ctr"/>
            <a:r>
              <a:rPr lang="en-IE" sz="10000" b="1" dirty="0"/>
              <a:t>RULES OF RUGBY</a:t>
            </a:r>
          </a:p>
        </p:txBody>
      </p:sp>
    </p:spTree>
    <p:extLst>
      <p:ext uri="{BB962C8B-B14F-4D97-AF65-F5344CB8AC3E}">
        <p14:creationId xmlns:p14="http://schemas.microsoft.com/office/powerpoint/2010/main" val="25512319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785652"/>
          </a:xfrm>
          <a:prstGeom prst="rect">
            <a:avLst/>
          </a:prstGeom>
          <a:noFill/>
        </p:spPr>
        <p:txBody>
          <a:bodyPr wrap="square" rtlCol="0">
            <a:spAutoFit/>
          </a:bodyPr>
          <a:lstStyle/>
          <a:p>
            <a:pPr algn="ctr"/>
            <a:r>
              <a:rPr lang="en-IE" sz="4000" b="1" dirty="0"/>
              <a:t>If a referee believes that a player has committed a serious foul or shown serious indiscipline, they are shown a yellow card,  similar to soccer.</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9</a:t>
            </a:r>
          </a:p>
        </p:txBody>
      </p:sp>
      <p:sp>
        <p:nvSpPr>
          <p:cNvPr id="9" name="TextBox 8"/>
          <p:cNvSpPr txBox="1"/>
          <p:nvPr/>
        </p:nvSpPr>
        <p:spPr>
          <a:xfrm>
            <a:off x="3779912" y="564934"/>
            <a:ext cx="3384376" cy="923330"/>
          </a:xfrm>
          <a:prstGeom prst="rect">
            <a:avLst/>
          </a:prstGeom>
          <a:noFill/>
        </p:spPr>
        <p:txBody>
          <a:bodyPr wrap="square" rtlCol="0">
            <a:spAutoFit/>
          </a:bodyPr>
          <a:lstStyle/>
          <a:p>
            <a:pPr algn="ctr"/>
            <a:r>
              <a:rPr lang="en-IE" sz="5400" b="1" u="sng" dirty="0"/>
              <a:t>Fouling</a:t>
            </a:r>
          </a:p>
        </p:txBody>
      </p:sp>
    </p:spTree>
    <p:extLst>
      <p:ext uri="{BB962C8B-B14F-4D97-AF65-F5344CB8AC3E}">
        <p14:creationId xmlns:p14="http://schemas.microsoft.com/office/powerpoint/2010/main" val="27253593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785652"/>
          </a:xfrm>
          <a:prstGeom prst="rect">
            <a:avLst/>
          </a:prstGeom>
          <a:noFill/>
        </p:spPr>
        <p:txBody>
          <a:bodyPr wrap="square" rtlCol="0">
            <a:spAutoFit/>
          </a:bodyPr>
          <a:lstStyle/>
          <a:p>
            <a:pPr algn="ctr"/>
            <a:r>
              <a:rPr lang="en-IE" sz="4000" b="1" dirty="0"/>
              <a:t>However, unlike soccer, this player must then leave the field and sit in the “Sin Bin” for ten minutes while the rest of the team plays with fourteen players.</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10</a:t>
            </a:r>
          </a:p>
        </p:txBody>
      </p:sp>
      <p:sp>
        <p:nvSpPr>
          <p:cNvPr id="9" name="TextBox 8"/>
          <p:cNvSpPr txBox="1"/>
          <p:nvPr/>
        </p:nvSpPr>
        <p:spPr>
          <a:xfrm>
            <a:off x="3803306" y="512231"/>
            <a:ext cx="3384376" cy="923330"/>
          </a:xfrm>
          <a:prstGeom prst="rect">
            <a:avLst/>
          </a:prstGeom>
          <a:noFill/>
        </p:spPr>
        <p:txBody>
          <a:bodyPr wrap="square" rtlCol="0">
            <a:spAutoFit/>
          </a:bodyPr>
          <a:lstStyle/>
          <a:p>
            <a:pPr algn="ctr"/>
            <a:r>
              <a:rPr lang="en-IE" sz="5400" b="1" u="sng" dirty="0"/>
              <a:t>Sin Bin</a:t>
            </a:r>
          </a:p>
        </p:txBody>
      </p:sp>
    </p:spTree>
    <p:extLst>
      <p:ext uri="{BB962C8B-B14F-4D97-AF65-F5344CB8AC3E}">
        <p14:creationId xmlns:p14="http://schemas.microsoft.com/office/powerpoint/2010/main" val="35170517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170099"/>
          </a:xfrm>
          <a:prstGeom prst="rect">
            <a:avLst/>
          </a:prstGeom>
          <a:noFill/>
        </p:spPr>
        <p:txBody>
          <a:bodyPr wrap="square" rtlCol="0">
            <a:spAutoFit/>
          </a:bodyPr>
          <a:lstStyle/>
          <a:p>
            <a:pPr algn="ctr"/>
            <a:r>
              <a:rPr lang="en-IE" sz="4000" b="1" dirty="0"/>
              <a:t>After the ten minutes have elapsed, that player is allowed to </a:t>
            </a:r>
            <a:r>
              <a:rPr lang="en-IE" sz="4000" b="1" dirty="0" err="1"/>
              <a:t>rejoin</a:t>
            </a:r>
            <a:r>
              <a:rPr lang="en-IE" sz="4000" b="1" dirty="0"/>
              <a:t> the game, bringing the team back up to fifteen players.</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11</a:t>
            </a:r>
          </a:p>
        </p:txBody>
      </p:sp>
      <p:sp>
        <p:nvSpPr>
          <p:cNvPr id="9" name="TextBox 8"/>
          <p:cNvSpPr txBox="1"/>
          <p:nvPr/>
        </p:nvSpPr>
        <p:spPr>
          <a:xfrm>
            <a:off x="3779912" y="520077"/>
            <a:ext cx="3384376" cy="923330"/>
          </a:xfrm>
          <a:prstGeom prst="rect">
            <a:avLst/>
          </a:prstGeom>
          <a:noFill/>
        </p:spPr>
        <p:txBody>
          <a:bodyPr wrap="square" rtlCol="0">
            <a:spAutoFit/>
          </a:bodyPr>
          <a:lstStyle/>
          <a:p>
            <a:pPr algn="ctr"/>
            <a:r>
              <a:rPr lang="en-IE" sz="5400" b="1" u="sng" dirty="0"/>
              <a:t>Sin Bin</a:t>
            </a:r>
          </a:p>
        </p:txBody>
      </p:sp>
    </p:spTree>
    <p:extLst>
      <p:ext uri="{BB962C8B-B14F-4D97-AF65-F5344CB8AC3E}">
        <p14:creationId xmlns:p14="http://schemas.microsoft.com/office/powerpoint/2010/main" val="30564973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37723" y="1556792"/>
            <a:ext cx="6408712" cy="3416320"/>
          </a:xfrm>
          <a:prstGeom prst="rect">
            <a:avLst/>
          </a:prstGeom>
          <a:noFill/>
        </p:spPr>
        <p:txBody>
          <a:bodyPr wrap="square" rtlCol="0">
            <a:spAutoFit/>
          </a:bodyPr>
          <a:lstStyle/>
          <a:p>
            <a:pPr algn="ctr"/>
            <a:r>
              <a:rPr lang="en-IE" sz="3600" b="1" dirty="0"/>
              <a:t>If a player is shown a second yellow card by the referee for another offence after returning from the sin bin, that player is then shown a red card and must leave the pitch permanently.</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12</a:t>
            </a:r>
          </a:p>
        </p:txBody>
      </p:sp>
      <p:sp>
        <p:nvSpPr>
          <p:cNvPr id="9" name="TextBox 8"/>
          <p:cNvSpPr txBox="1"/>
          <p:nvPr/>
        </p:nvSpPr>
        <p:spPr>
          <a:xfrm>
            <a:off x="3779912" y="520077"/>
            <a:ext cx="3384376" cy="923330"/>
          </a:xfrm>
          <a:prstGeom prst="rect">
            <a:avLst/>
          </a:prstGeom>
          <a:noFill/>
        </p:spPr>
        <p:txBody>
          <a:bodyPr wrap="square" rtlCol="0">
            <a:spAutoFit/>
          </a:bodyPr>
          <a:lstStyle/>
          <a:p>
            <a:pPr algn="ctr"/>
            <a:r>
              <a:rPr lang="en-IE" sz="5400" b="1" u="sng" dirty="0"/>
              <a:t>Red Card</a:t>
            </a:r>
          </a:p>
        </p:txBody>
      </p:sp>
    </p:spTree>
    <p:extLst>
      <p:ext uri="{BB962C8B-B14F-4D97-AF65-F5344CB8AC3E}">
        <p14:creationId xmlns:p14="http://schemas.microsoft.com/office/powerpoint/2010/main" val="8019154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785652"/>
          </a:xfrm>
          <a:prstGeom prst="rect">
            <a:avLst/>
          </a:prstGeom>
          <a:noFill/>
        </p:spPr>
        <p:txBody>
          <a:bodyPr wrap="square" rtlCol="0">
            <a:spAutoFit/>
          </a:bodyPr>
          <a:lstStyle/>
          <a:p>
            <a:pPr algn="ctr"/>
            <a:r>
              <a:rPr lang="en-IE" sz="4000" b="1" dirty="0"/>
              <a:t>If a referee believes that an offence has been extremely serious, a red card will be shown automatically and the player will have to leave the field without being replaced.</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13</a:t>
            </a:r>
          </a:p>
        </p:txBody>
      </p:sp>
      <p:sp>
        <p:nvSpPr>
          <p:cNvPr id="9" name="TextBox 8"/>
          <p:cNvSpPr txBox="1"/>
          <p:nvPr/>
        </p:nvSpPr>
        <p:spPr>
          <a:xfrm>
            <a:off x="3779912" y="554049"/>
            <a:ext cx="3384376" cy="923330"/>
          </a:xfrm>
          <a:prstGeom prst="rect">
            <a:avLst/>
          </a:prstGeom>
          <a:noFill/>
        </p:spPr>
        <p:txBody>
          <a:bodyPr wrap="square" rtlCol="0">
            <a:spAutoFit/>
          </a:bodyPr>
          <a:lstStyle/>
          <a:p>
            <a:pPr algn="ctr"/>
            <a:r>
              <a:rPr lang="en-IE" sz="5400" b="1" u="sng" dirty="0"/>
              <a:t>Red Card</a:t>
            </a:r>
          </a:p>
        </p:txBody>
      </p:sp>
    </p:spTree>
    <p:extLst>
      <p:ext uri="{BB962C8B-B14F-4D97-AF65-F5344CB8AC3E}">
        <p14:creationId xmlns:p14="http://schemas.microsoft.com/office/powerpoint/2010/main" val="19411293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785652"/>
          </a:xfrm>
          <a:prstGeom prst="rect">
            <a:avLst/>
          </a:prstGeom>
          <a:noFill/>
        </p:spPr>
        <p:txBody>
          <a:bodyPr wrap="square" rtlCol="0">
            <a:spAutoFit/>
          </a:bodyPr>
          <a:lstStyle/>
          <a:p>
            <a:pPr algn="ctr"/>
            <a:r>
              <a:rPr lang="en-IE" sz="4000" b="1" dirty="0"/>
              <a:t>A player is only allowed to tackle another player who is in possession of the ball. This means that you cannot tackle another player at any other time.</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14</a:t>
            </a:r>
          </a:p>
        </p:txBody>
      </p:sp>
      <p:sp>
        <p:nvSpPr>
          <p:cNvPr id="9" name="TextBox 8"/>
          <p:cNvSpPr txBox="1"/>
          <p:nvPr/>
        </p:nvSpPr>
        <p:spPr>
          <a:xfrm>
            <a:off x="3779912" y="541848"/>
            <a:ext cx="3384376" cy="923330"/>
          </a:xfrm>
          <a:prstGeom prst="rect">
            <a:avLst/>
          </a:prstGeom>
          <a:noFill/>
        </p:spPr>
        <p:txBody>
          <a:bodyPr wrap="square" rtlCol="0">
            <a:spAutoFit/>
          </a:bodyPr>
          <a:lstStyle/>
          <a:p>
            <a:pPr algn="ctr"/>
            <a:r>
              <a:rPr lang="en-IE" sz="5400" b="1" u="sng" dirty="0"/>
              <a:t>Tackling</a:t>
            </a:r>
          </a:p>
        </p:txBody>
      </p:sp>
    </p:spTree>
    <p:extLst>
      <p:ext uri="{BB962C8B-B14F-4D97-AF65-F5344CB8AC3E}">
        <p14:creationId xmlns:p14="http://schemas.microsoft.com/office/powerpoint/2010/main" val="17486394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970318"/>
          </a:xfrm>
          <a:prstGeom prst="rect">
            <a:avLst/>
          </a:prstGeom>
          <a:noFill/>
        </p:spPr>
        <p:txBody>
          <a:bodyPr wrap="square" rtlCol="0">
            <a:spAutoFit/>
          </a:bodyPr>
          <a:lstStyle/>
          <a:p>
            <a:pPr algn="ctr"/>
            <a:r>
              <a:rPr lang="en-IE" sz="3600" b="1" dirty="0"/>
              <a:t>When you tackle an opposing player, you cannot make contact with their head. If the referee sees a “high tackle”, a penalty will be awarded and the player may get a yellow card or go to the sin bin.</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15</a:t>
            </a:r>
          </a:p>
        </p:txBody>
      </p:sp>
      <p:sp>
        <p:nvSpPr>
          <p:cNvPr id="9" name="TextBox 8"/>
          <p:cNvSpPr txBox="1"/>
          <p:nvPr/>
        </p:nvSpPr>
        <p:spPr>
          <a:xfrm>
            <a:off x="3779912" y="541848"/>
            <a:ext cx="3384376" cy="923330"/>
          </a:xfrm>
          <a:prstGeom prst="rect">
            <a:avLst/>
          </a:prstGeom>
          <a:noFill/>
        </p:spPr>
        <p:txBody>
          <a:bodyPr wrap="square" rtlCol="0">
            <a:spAutoFit/>
          </a:bodyPr>
          <a:lstStyle/>
          <a:p>
            <a:pPr algn="ctr"/>
            <a:r>
              <a:rPr lang="en-IE" sz="5400" b="1" u="sng" dirty="0"/>
              <a:t>Tackling</a:t>
            </a:r>
          </a:p>
        </p:txBody>
      </p:sp>
    </p:spTree>
    <p:extLst>
      <p:ext uri="{BB962C8B-B14F-4D97-AF65-F5344CB8AC3E}">
        <p14:creationId xmlns:p14="http://schemas.microsoft.com/office/powerpoint/2010/main" val="24456969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754874"/>
          </a:xfrm>
          <a:prstGeom prst="rect">
            <a:avLst/>
          </a:prstGeom>
          <a:noFill/>
        </p:spPr>
        <p:txBody>
          <a:bodyPr wrap="square" rtlCol="0">
            <a:spAutoFit/>
          </a:bodyPr>
          <a:lstStyle/>
          <a:p>
            <a:pPr algn="ctr"/>
            <a:r>
              <a:rPr lang="en-IE" sz="3400" b="1" dirty="0"/>
              <a:t>If a tackler and the player carrying the ball both go to ground, the tackler is not allowed to handle the ball as they are not on their feet. After the tackle is made, the tackler must roll away from the opposing player.</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16</a:t>
            </a:r>
          </a:p>
        </p:txBody>
      </p:sp>
      <p:sp>
        <p:nvSpPr>
          <p:cNvPr id="9" name="TextBox 8"/>
          <p:cNvSpPr txBox="1"/>
          <p:nvPr/>
        </p:nvSpPr>
        <p:spPr>
          <a:xfrm>
            <a:off x="3779912" y="541848"/>
            <a:ext cx="3384376" cy="923330"/>
          </a:xfrm>
          <a:prstGeom prst="rect">
            <a:avLst/>
          </a:prstGeom>
          <a:noFill/>
        </p:spPr>
        <p:txBody>
          <a:bodyPr wrap="square" rtlCol="0">
            <a:spAutoFit/>
          </a:bodyPr>
          <a:lstStyle/>
          <a:p>
            <a:pPr algn="ctr"/>
            <a:r>
              <a:rPr lang="en-IE" sz="5400" b="1" u="sng" dirty="0"/>
              <a:t>Tackling</a:t>
            </a:r>
          </a:p>
        </p:txBody>
      </p:sp>
    </p:spTree>
    <p:extLst>
      <p:ext uri="{BB962C8B-B14F-4D97-AF65-F5344CB8AC3E}">
        <p14:creationId xmlns:p14="http://schemas.microsoft.com/office/powerpoint/2010/main" val="15710544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785652"/>
          </a:xfrm>
          <a:prstGeom prst="rect">
            <a:avLst/>
          </a:prstGeom>
          <a:noFill/>
        </p:spPr>
        <p:txBody>
          <a:bodyPr wrap="square" rtlCol="0">
            <a:spAutoFit/>
          </a:bodyPr>
          <a:lstStyle/>
          <a:p>
            <a:pPr algn="ctr"/>
            <a:r>
              <a:rPr lang="en-IE" sz="4000" b="1" dirty="0"/>
              <a:t>In rugby, you may only pass the ball to a team-mate by passing it backwards. Knocking the ball forward, even accidentally, is also not allowed.</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17</a:t>
            </a:r>
          </a:p>
        </p:txBody>
      </p:sp>
      <p:sp>
        <p:nvSpPr>
          <p:cNvPr id="9" name="TextBox 8"/>
          <p:cNvSpPr txBox="1"/>
          <p:nvPr/>
        </p:nvSpPr>
        <p:spPr>
          <a:xfrm>
            <a:off x="3779912" y="541848"/>
            <a:ext cx="3384376" cy="923330"/>
          </a:xfrm>
          <a:prstGeom prst="rect">
            <a:avLst/>
          </a:prstGeom>
          <a:noFill/>
        </p:spPr>
        <p:txBody>
          <a:bodyPr wrap="square" rtlCol="0">
            <a:spAutoFit/>
          </a:bodyPr>
          <a:lstStyle/>
          <a:p>
            <a:pPr algn="ctr"/>
            <a:r>
              <a:rPr lang="en-IE" sz="5400" b="1" u="sng" dirty="0"/>
              <a:t>Passing</a:t>
            </a:r>
          </a:p>
        </p:txBody>
      </p:sp>
    </p:spTree>
    <p:extLst>
      <p:ext uri="{BB962C8B-B14F-4D97-AF65-F5344CB8AC3E}">
        <p14:creationId xmlns:p14="http://schemas.microsoft.com/office/powerpoint/2010/main" val="21713075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3" name="TextBox 2">
            <a:extLst>
              <a:ext uri="{FF2B5EF4-FFF2-40B4-BE49-F238E27FC236}">
                <a16:creationId xmlns:a16="http://schemas.microsoft.com/office/drawing/2014/main" id="{66B4E9DD-76E1-55C7-FF44-A3D2547819FD}"/>
              </a:ext>
            </a:extLst>
          </p:cNvPr>
          <p:cNvSpPr txBox="1"/>
          <p:nvPr/>
        </p:nvSpPr>
        <p:spPr>
          <a:xfrm>
            <a:off x="2745187" y="1052736"/>
            <a:ext cx="6104706" cy="461664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E" sz="1400" dirty="0">
                <a:ea typeface="HelloAli" panose="02000603000000000000" pitchFamily="2" charset="0"/>
              </a:rPr>
              <a:t>Thank you for downloading this </a:t>
            </a:r>
            <a:r>
              <a:rPr lang="en-IE" sz="1400" dirty="0" err="1">
                <a:ea typeface="HelloAli" panose="02000603000000000000" pitchFamily="2" charset="0"/>
              </a:rPr>
              <a:t>Seomra</a:t>
            </a:r>
            <a:r>
              <a:rPr lang="en-IE" sz="1400" dirty="0">
                <a:ea typeface="HelloAli" panose="02000603000000000000" pitchFamily="2" charset="0"/>
              </a:rPr>
              <a:t> </a:t>
            </a:r>
            <a:r>
              <a:rPr lang="en-IE" sz="1400" dirty="0" err="1">
                <a:ea typeface="HelloAli" panose="02000603000000000000" pitchFamily="2" charset="0"/>
              </a:rPr>
              <a:t>Ranga</a:t>
            </a:r>
            <a:r>
              <a:rPr lang="en-IE" sz="1400" dirty="0">
                <a:ea typeface="HelloAli" panose="02000603000000000000" pitchFamily="2" charset="0"/>
              </a:rPr>
              <a:t> resource. We hope that you find it practical and useful in your classroom.</a:t>
            </a:r>
          </a:p>
          <a:p>
            <a:br>
              <a:rPr lang="en-IE" sz="1400" dirty="0">
                <a:ea typeface="HelloAli" panose="02000603000000000000" pitchFamily="2" charset="0"/>
              </a:rPr>
            </a:br>
            <a:r>
              <a:rPr lang="en-IE" sz="1400" dirty="0">
                <a:ea typeface="HelloAli" panose="02000603000000000000" pitchFamily="2" charset="0"/>
              </a:rPr>
              <a:t>Please be aware of the following conditions before using this resource.</a:t>
            </a:r>
          </a:p>
          <a:p>
            <a:endParaRPr lang="en-IE" sz="1400" dirty="0">
              <a:ea typeface="HelloAli" panose="02000603000000000000" pitchFamily="2" charset="0"/>
            </a:endParaRPr>
          </a:p>
          <a:p>
            <a:r>
              <a:rPr lang="en-IE" sz="1400" b="1" u="sng" dirty="0">
                <a:ea typeface="HelloAli" panose="02000603000000000000" pitchFamily="2" charset="0"/>
              </a:rPr>
              <a:t>Please DO:</a:t>
            </a:r>
            <a:endParaRPr lang="en-IE" sz="1400" dirty="0">
              <a:ea typeface="HelloAli" panose="02000603000000000000" pitchFamily="2" charset="0"/>
            </a:endParaRPr>
          </a:p>
          <a:p>
            <a:pPr marL="285750" indent="-285750">
              <a:buFont typeface="Arial" panose="020B0604020202020204" pitchFamily="34" charset="0"/>
              <a:buChar char="•"/>
            </a:pPr>
            <a:r>
              <a:rPr lang="en-IE" sz="1400" dirty="0">
                <a:ea typeface="HelloAli" panose="02000603000000000000" pitchFamily="2" charset="0"/>
              </a:rPr>
              <a:t>Print and copy this resource so that you can use it with your pupils.</a:t>
            </a:r>
          </a:p>
          <a:p>
            <a:pPr marL="285750" indent="-285750">
              <a:buFont typeface="Arial" panose="020B0604020202020204" pitchFamily="34" charset="0"/>
              <a:buChar char="•"/>
            </a:pPr>
            <a:r>
              <a:rPr lang="en-IE" sz="1400" dirty="0">
                <a:ea typeface="HelloAli" panose="02000603000000000000" pitchFamily="2" charset="0"/>
              </a:rPr>
              <a:t>Make this resource available to your pupils in a private enclosed online space </a:t>
            </a:r>
            <a:r>
              <a:rPr lang="en-IE" sz="1400" dirty="0" err="1">
                <a:ea typeface="HelloAli" panose="02000603000000000000" pitchFamily="2" charset="0"/>
              </a:rPr>
              <a:t>eg</a:t>
            </a:r>
            <a:r>
              <a:rPr lang="en-IE" sz="1400" dirty="0">
                <a:ea typeface="HelloAli" panose="02000603000000000000" pitchFamily="2" charset="0"/>
              </a:rPr>
              <a:t>. Google Classroom, Seesaw, </a:t>
            </a:r>
            <a:r>
              <a:rPr lang="en-IE" sz="1400" dirty="0" err="1">
                <a:ea typeface="HelloAli" panose="02000603000000000000" pitchFamily="2" charset="0"/>
              </a:rPr>
              <a:t>Edublogs</a:t>
            </a:r>
            <a:r>
              <a:rPr lang="en-IE" sz="1400" dirty="0">
                <a:ea typeface="HelloAli" panose="02000603000000000000" pitchFamily="2" charset="0"/>
              </a:rPr>
              <a:t> etc.</a:t>
            </a:r>
          </a:p>
          <a:p>
            <a:pPr marL="285750" indent="-285750">
              <a:buFont typeface="Arial" panose="020B0604020202020204" pitchFamily="34" charset="0"/>
              <a:buChar char="•"/>
            </a:pPr>
            <a:r>
              <a:rPr lang="en-IE" sz="1400" dirty="0">
                <a:ea typeface="HelloAli" panose="02000603000000000000" pitchFamily="2" charset="0"/>
              </a:rPr>
              <a:t>Tell others if you have found it useful.</a:t>
            </a:r>
            <a:br>
              <a:rPr lang="en-IE" sz="1400" dirty="0">
                <a:ea typeface="HelloAli" panose="02000603000000000000" pitchFamily="2" charset="0"/>
              </a:rPr>
            </a:br>
            <a:endParaRPr lang="en-IE" sz="1400" dirty="0">
              <a:ea typeface="HelloAli" panose="02000603000000000000" pitchFamily="2" charset="0"/>
            </a:endParaRPr>
          </a:p>
          <a:p>
            <a:r>
              <a:rPr lang="en-IE" sz="1400" b="1" u="sng" dirty="0">
                <a:ea typeface="HelloAli" panose="02000603000000000000" pitchFamily="2" charset="0"/>
              </a:rPr>
              <a:t>Please DO NOT:</a:t>
            </a:r>
          </a:p>
          <a:p>
            <a:pPr marL="285750" indent="-285750">
              <a:buFont typeface="Arial" panose="020B0604020202020204" pitchFamily="34" charset="0"/>
              <a:buChar char="•"/>
            </a:pPr>
            <a:r>
              <a:rPr lang="en-IE" sz="1400" dirty="0">
                <a:ea typeface="HelloAli" panose="02000603000000000000" pitchFamily="2" charset="0"/>
              </a:rPr>
              <a:t>Copy or share this resource (in part or whole) with others who have not joined our website. By becoming a member for themselves, they will help the site develop into the future.</a:t>
            </a:r>
          </a:p>
          <a:p>
            <a:pPr marL="285750" indent="-285750">
              <a:buFont typeface="Arial" charset="0"/>
              <a:buChar char="•"/>
            </a:pPr>
            <a:r>
              <a:rPr lang="en-IE" sz="1400" dirty="0">
                <a:ea typeface="HelloAli" panose="02000603000000000000" pitchFamily="2" charset="0"/>
              </a:rPr>
              <a:t>Make this resource available on your school website for anyone to download.</a:t>
            </a:r>
          </a:p>
          <a:p>
            <a:pPr marL="285750" indent="-285750">
              <a:buFont typeface="Arial" charset="0"/>
              <a:buChar char="•"/>
            </a:pPr>
            <a:r>
              <a:rPr lang="en-IE" sz="1400" dirty="0">
                <a:ea typeface="HelloAli" panose="02000603000000000000" pitchFamily="2" charset="0"/>
              </a:rPr>
              <a:t>Share  this resource with participants on any sort of course</a:t>
            </a:r>
          </a:p>
          <a:p>
            <a:pPr marL="285750" indent="-285750">
              <a:buFont typeface="Arial" charset="0"/>
              <a:buChar char="•"/>
            </a:pPr>
            <a:r>
              <a:rPr lang="en-IE" sz="1400" dirty="0">
                <a:ea typeface="HelloAli" panose="02000603000000000000" pitchFamily="2" charset="0"/>
              </a:rPr>
              <a:t>Share this resource with other teachers in online groups </a:t>
            </a:r>
            <a:r>
              <a:rPr lang="en-IE" sz="1400" dirty="0" err="1">
                <a:ea typeface="HelloAli" panose="02000603000000000000" pitchFamily="2" charset="0"/>
              </a:rPr>
              <a:t>eg</a:t>
            </a:r>
            <a:r>
              <a:rPr lang="en-IE" sz="1400" dirty="0">
                <a:ea typeface="HelloAli" panose="02000603000000000000" pitchFamily="2" charset="0"/>
              </a:rPr>
              <a:t>. Facebook Groups, WhatsApp Groups etc.</a:t>
            </a:r>
          </a:p>
          <a:p>
            <a:endParaRPr lang="en-IE" sz="1400" dirty="0"/>
          </a:p>
          <a:p>
            <a:r>
              <a:rPr lang="en-IE" sz="1400" dirty="0">
                <a:ea typeface="HelloAli" panose="02000603000000000000" pitchFamily="2" charset="0"/>
              </a:rPr>
              <a:t>Kind regards, </a:t>
            </a:r>
            <a:r>
              <a:rPr lang="en-IE" sz="1400" dirty="0" err="1">
                <a:ea typeface="HelloAli" panose="02000603000000000000" pitchFamily="2" charset="0"/>
              </a:rPr>
              <a:t>Seomra</a:t>
            </a:r>
            <a:r>
              <a:rPr lang="en-IE" sz="1400" dirty="0">
                <a:ea typeface="HelloAli" panose="02000603000000000000" pitchFamily="2" charset="0"/>
              </a:rPr>
              <a:t> </a:t>
            </a:r>
            <a:r>
              <a:rPr lang="en-IE" sz="1400" dirty="0" err="1">
                <a:ea typeface="HelloAli" panose="02000603000000000000" pitchFamily="2" charset="0"/>
              </a:rPr>
              <a:t>Ranga</a:t>
            </a:r>
            <a:endParaRPr lang="en-IE" sz="1400" dirty="0">
              <a:ea typeface="HelloAli" panose="02000603000000000000" pitchFamily="2" charset="0"/>
            </a:endParaRPr>
          </a:p>
        </p:txBody>
      </p:sp>
      <p:sp>
        <p:nvSpPr>
          <p:cNvPr id="5" name="TextBox 3">
            <a:extLst>
              <a:ext uri="{FF2B5EF4-FFF2-40B4-BE49-F238E27FC236}">
                <a16:creationId xmlns:a16="http://schemas.microsoft.com/office/drawing/2014/main" id="{76940535-1652-1E7B-1AC2-55D93F0CDB62}"/>
              </a:ext>
            </a:extLst>
          </p:cNvPr>
          <p:cNvSpPr txBox="1"/>
          <p:nvPr/>
        </p:nvSpPr>
        <p:spPr>
          <a:xfrm>
            <a:off x="2576662" y="122128"/>
            <a:ext cx="3990677"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E" sz="2400" b="1" u="sng" dirty="0">
                <a:ea typeface="HelloLori" panose="02000603000000000000" pitchFamily="2" charset="0"/>
              </a:rPr>
              <a:t>For Your Information</a:t>
            </a:r>
          </a:p>
        </p:txBody>
      </p:sp>
    </p:spTree>
    <p:extLst>
      <p:ext uri="{BB962C8B-B14F-4D97-AF65-F5344CB8AC3E}">
        <p14:creationId xmlns:p14="http://schemas.microsoft.com/office/powerpoint/2010/main" val="362489355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772816"/>
            <a:ext cx="6408712" cy="2554545"/>
          </a:xfrm>
          <a:prstGeom prst="rect">
            <a:avLst/>
          </a:prstGeom>
          <a:noFill/>
        </p:spPr>
        <p:txBody>
          <a:bodyPr wrap="square" rtlCol="0">
            <a:spAutoFit/>
          </a:bodyPr>
          <a:lstStyle/>
          <a:p>
            <a:pPr algn="ctr"/>
            <a:r>
              <a:rPr lang="en-IE" sz="4000" b="1" dirty="0"/>
              <a:t>The H-shaped goalposts at each end of the field are 5.6m wide with a crossbar 3m off the ground.</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1</a:t>
            </a:r>
          </a:p>
        </p:txBody>
      </p:sp>
      <p:sp>
        <p:nvSpPr>
          <p:cNvPr id="3" name="TextBox 2"/>
          <p:cNvSpPr txBox="1"/>
          <p:nvPr/>
        </p:nvSpPr>
        <p:spPr>
          <a:xfrm>
            <a:off x="3779912" y="980728"/>
            <a:ext cx="3384376" cy="923330"/>
          </a:xfrm>
          <a:prstGeom prst="rect">
            <a:avLst/>
          </a:prstGeom>
          <a:noFill/>
        </p:spPr>
        <p:txBody>
          <a:bodyPr wrap="square" rtlCol="0">
            <a:spAutoFit/>
          </a:bodyPr>
          <a:lstStyle/>
          <a:p>
            <a:pPr algn="ctr"/>
            <a:r>
              <a:rPr lang="en-IE" sz="5400" b="1" u="sng" dirty="0"/>
              <a:t>Goalposts</a:t>
            </a:r>
          </a:p>
        </p:txBody>
      </p:sp>
    </p:spTree>
    <p:extLst>
      <p:ext uri="{BB962C8B-B14F-4D97-AF65-F5344CB8AC3E}">
        <p14:creationId xmlns:p14="http://schemas.microsoft.com/office/powerpoint/2010/main" val="34148894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545187" y="1541983"/>
            <a:ext cx="5184576" cy="461665"/>
          </a:xfrm>
          <a:prstGeom prst="rect">
            <a:avLst/>
          </a:prstGeom>
          <a:noFill/>
        </p:spPr>
        <p:txBody>
          <a:bodyPr wrap="square" rtlCol="0">
            <a:spAutoFit/>
          </a:bodyPr>
          <a:lstStyle/>
          <a:p>
            <a:pPr algn="ctr"/>
            <a:r>
              <a:rPr lang="en-IE" sz="2400" b="1" dirty="0"/>
              <a:t>Resources used in this file from:</a:t>
            </a:r>
          </a:p>
        </p:txBody>
      </p:sp>
      <p:sp>
        <p:nvSpPr>
          <p:cNvPr id="8" name="TextBox 13"/>
          <p:cNvSpPr txBox="1"/>
          <p:nvPr/>
        </p:nvSpPr>
        <p:spPr>
          <a:xfrm>
            <a:off x="5265950" y="2276872"/>
            <a:ext cx="2948940" cy="308610"/>
          </a:xfrm>
          <a:prstGeom prst="rect">
            <a:avLst/>
          </a:prstGeom>
          <a:noFill/>
        </p:spPr>
        <p:txBody>
          <a:bodyPr wrap="square" rtlCol="0">
            <a:spAutoFit/>
          </a:bodyPr>
          <a:lstStyle/>
          <a:p>
            <a:pPr>
              <a:spcAft>
                <a:spcPts val="0"/>
              </a:spcAft>
            </a:pPr>
            <a:r>
              <a:rPr lang="en-IE" sz="1400" u="sng" kern="1200" dirty="0">
                <a:solidFill>
                  <a:srgbClr val="000000"/>
                </a:solidFill>
                <a:effectLst/>
                <a:latin typeface="Calibri"/>
                <a:ea typeface="Times New Roman"/>
                <a:cs typeface="Times New Roman"/>
                <a:hlinkClick r:id="rId4"/>
              </a:rPr>
              <a:t>https://depositphotos.com/</a:t>
            </a:r>
            <a:r>
              <a:rPr lang="en-IE" sz="1400" kern="1200" dirty="0">
                <a:solidFill>
                  <a:srgbClr val="000000"/>
                </a:solidFill>
                <a:effectLst/>
                <a:latin typeface="Calibri"/>
                <a:ea typeface="Times New Roman"/>
                <a:cs typeface="Times New Roman"/>
              </a:rPr>
              <a:t> </a:t>
            </a:r>
            <a:endParaRPr lang="en-IE" sz="1200" dirty="0">
              <a:effectLst/>
              <a:latin typeface="Times New Roman"/>
              <a:ea typeface="Times New Roman"/>
            </a:endParaRPr>
          </a:p>
        </p:txBody>
      </p:sp>
      <p:pic>
        <p:nvPicPr>
          <p:cNvPr id="9" name="Picture 8"/>
          <p:cNvPicPr/>
          <p:nvPr/>
        </p:nvPicPr>
        <p:blipFill>
          <a:blip r:embed="rId5" cstate="print">
            <a:extLst>
              <a:ext uri="{28A0092B-C50C-407E-A947-70E740481C1C}">
                <a14:useLocalDpi xmlns:a14="http://schemas.microsoft.com/office/drawing/2010/main" val="0"/>
              </a:ext>
            </a:extLst>
          </a:blip>
          <a:stretch>
            <a:fillRect/>
          </a:stretch>
        </p:blipFill>
        <p:spPr>
          <a:xfrm>
            <a:off x="3249825" y="2247662"/>
            <a:ext cx="1835150" cy="367030"/>
          </a:xfrm>
          <a:prstGeom prst="rect">
            <a:avLst/>
          </a:prstGeom>
        </p:spPr>
      </p:pic>
      <p:sp>
        <p:nvSpPr>
          <p:cNvPr id="3" name="TextBox 2"/>
          <p:cNvSpPr txBox="1"/>
          <p:nvPr/>
        </p:nvSpPr>
        <p:spPr>
          <a:xfrm>
            <a:off x="2779467" y="3212976"/>
            <a:ext cx="5968997" cy="2092881"/>
          </a:xfrm>
          <a:prstGeom prst="rect">
            <a:avLst/>
          </a:prstGeom>
          <a:noFill/>
        </p:spPr>
        <p:txBody>
          <a:bodyPr wrap="square" rtlCol="0">
            <a:spAutoFit/>
          </a:bodyPr>
          <a:lstStyle/>
          <a:p>
            <a:r>
              <a:rPr lang="en-IE" b="1" dirty="0"/>
              <a:t>Information sourced from:</a:t>
            </a:r>
          </a:p>
          <a:p>
            <a:pPr marL="285750" indent="-285750">
              <a:buFont typeface="Arial" panose="020B0604020202020204" pitchFamily="34" charset="0"/>
              <a:buChar char="•"/>
            </a:pPr>
            <a:r>
              <a:rPr lang="en-IE" sz="1400" dirty="0"/>
              <a:t>Kennedy, B 2023, 'Rugby football' ,</a:t>
            </a:r>
            <a:r>
              <a:rPr lang="en-IE" sz="1400" i="1" dirty="0"/>
              <a:t> World Book Student</a:t>
            </a:r>
            <a:r>
              <a:rPr lang="en-IE" sz="1400" dirty="0"/>
              <a:t>, World Book, Chicago, viewed 1 August 2023,</a:t>
            </a:r>
            <a:r>
              <a:rPr lang="en-IE" sz="1400" dirty="0">
                <a:hlinkClick r:id="rId6"/>
              </a:rPr>
              <a:t>https://www.worldbookonline.com/student-new/#/article/home/ar478360</a:t>
            </a:r>
            <a:endParaRPr lang="en-IE" sz="1400" dirty="0"/>
          </a:p>
          <a:p>
            <a:pPr marL="285750" indent="-285750">
              <a:buFont typeface="Arial" panose="020B0604020202020204" pitchFamily="34" charset="0"/>
              <a:buChar char="•"/>
            </a:pPr>
            <a:r>
              <a:rPr lang="en-IE" sz="1400" dirty="0"/>
              <a:t>The Chambers Encyclopaedia</a:t>
            </a:r>
          </a:p>
          <a:p>
            <a:pPr marL="285750" indent="-285750">
              <a:buFont typeface="Arial" panose="020B0604020202020204" pitchFamily="34" charset="0"/>
              <a:buChar char="•"/>
            </a:pPr>
            <a:r>
              <a:rPr lang="en-IE" sz="1400" dirty="0"/>
              <a:t>BBC Sport Academy </a:t>
            </a:r>
            <a:r>
              <a:rPr lang="en-IE" sz="1400" dirty="0">
                <a:hlinkClick r:id="rId7"/>
              </a:rPr>
              <a:t>http://news.bbc.co.uk/sportacademy/hi/sa/rugby_union/rules/laws/newsid_4028000/4028811.stm</a:t>
            </a:r>
            <a:endParaRPr lang="en-IE" sz="1400" dirty="0"/>
          </a:p>
        </p:txBody>
      </p:sp>
    </p:spTree>
    <p:extLst>
      <p:ext uri="{BB962C8B-B14F-4D97-AF65-F5344CB8AC3E}">
        <p14:creationId xmlns:p14="http://schemas.microsoft.com/office/powerpoint/2010/main" val="42104688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772816"/>
            <a:ext cx="6408712" cy="3170099"/>
          </a:xfrm>
          <a:prstGeom prst="rect">
            <a:avLst/>
          </a:prstGeom>
          <a:noFill/>
        </p:spPr>
        <p:txBody>
          <a:bodyPr wrap="square" rtlCol="0">
            <a:spAutoFit/>
          </a:bodyPr>
          <a:lstStyle/>
          <a:p>
            <a:pPr algn="ctr"/>
            <a:r>
              <a:rPr lang="en-IE" sz="4000" b="1" dirty="0"/>
              <a:t>A referee and two “touch judges” (assistant referees) are in charge of ensuring the rules are followed during a rugby match. </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2</a:t>
            </a:r>
          </a:p>
        </p:txBody>
      </p:sp>
      <p:sp>
        <p:nvSpPr>
          <p:cNvPr id="3" name="TextBox 2"/>
          <p:cNvSpPr txBox="1"/>
          <p:nvPr/>
        </p:nvSpPr>
        <p:spPr>
          <a:xfrm>
            <a:off x="3779912" y="980728"/>
            <a:ext cx="3384376" cy="923330"/>
          </a:xfrm>
          <a:prstGeom prst="rect">
            <a:avLst/>
          </a:prstGeom>
          <a:noFill/>
        </p:spPr>
        <p:txBody>
          <a:bodyPr wrap="square" rtlCol="0">
            <a:spAutoFit/>
          </a:bodyPr>
          <a:lstStyle/>
          <a:p>
            <a:pPr algn="ctr"/>
            <a:r>
              <a:rPr lang="en-IE" sz="5400" b="1" u="sng" dirty="0"/>
              <a:t>Officials</a:t>
            </a:r>
          </a:p>
        </p:txBody>
      </p:sp>
    </p:spTree>
    <p:extLst>
      <p:ext uri="{BB962C8B-B14F-4D97-AF65-F5344CB8AC3E}">
        <p14:creationId xmlns:p14="http://schemas.microsoft.com/office/powerpoint/2010/main" val="33350638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772816"/>
            <a:ext cx="6408712" cy="3754874"/>
          </a:xfrm>
          <a:prstGeom prst="rect">
            <a:avLst/>
          </a:prstGeom>
          <a:noFill/>
        </p:spPr>
        <p:txBody>
          <a:bodyPr wrap="square" rtlCol="0">
            <a:spAutoFit/>
          </a:bodyPr>
          <a:lstStyle/>
          <a:p>
            <a:pPr algn="ctr"/>
            <a:r>
              <a:rPr lang="en-IE" sz="3400" b="1" dirty="0"/>
              <a:t>A Television Match Official (TMO) is appointed for high level rugby matches. They watch the match on TV screens and the referee can ask them to help out when making an important decision during the match.</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3</a:t>
            </a:r>
          </a:p>
        </p:txBody>
      </p:sp>
      <p:sp>
        <p:nvSpPr>
          <p:cNvPr id="3" name="TextBox 2"/>
          <p:cNvSpPr txBox="1"/>
          <p:nvPr/>
        </p:nvSpPr>
        <p:spPr>
          <a:xfrm>
            <a:off x="3779912" y="980728"/>
            <a:ext cx="3384376" cy="923330"/>
          </a:xfrm>
          <a:prstGeom prst="rect">
            <a:avLst/>
          </a:prstGeom>
          <a:noFill/>
        </p:spPr>
        <p:txBody>
          <a:bodyPr wrap="square" rtlCol="0">
            <a:spAutoFit/>
          </a:bodyPr>
          <a:lstStyle/>
          <a:p>
            <a:pPr algn="ctr"/>
            <a:r>
              <a:rPr lang="en-IE" sz="5400" b="1" u="sng" dirty="0"/>
              <a:t>TMO</a:t>
            </a:r>
          </a:p>
        </p:txBody>
      </p:sp>
    </p:spTree>
    <p:extLst>
      <p:ext uri="{BB962C8B-B14F-4D97-AF65-F5344CB8AC3E}">
        <p14:creationId xmlns:p14="http://schemas.microsoft.com/office/powerpoint/2010/main" val="2590988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196752"/>
            <a:ext cx="6408712" cy="3785652"/>
          </a:xfrm>
          <a:prstGeom prst="rect">
            <a:avLst/>
          </a:prstGeom>
          <a:noFill/>
        </p:spPr>
        <p:txBody>
          <a:bodyPr wrap="square" rtlCol="0">
            <a:spAutoFit/>
          </a:bodyPr>
          <a:lstStyle/>
          <a:p>
            <a:pPr algn="ctr"/>
            <a:r>
              <a:rPr lang="en-IE" sz="4000" b="1" dirty="0"/>
              <a:t>The object of the game of Rugby Union is to score a try (for 5 points) by grounding (touching) the ball in the opposing team’s scoring area behind the goal line.</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4</a:t>
            </a:r>
          </a:p>
        </p:txBody>
      </p:sp>
      <p:sp>
        <p:nvSpPr>
          <p:cNvPr id="9" name="TextBox 8"/>
          <p:cNvSpPr txBox="1"/>
          <p:nvPr/>
        </p:nvSpPr>
        <p:spPr>
          <a:xfrm>
            <a:off x="3779912" y="383758"/>
            <a:ext cx="3384376" cy="923330"/>
          </a:xfrm>
          <a:prstGeom prst="rect">
            <a:avLst/>
          </a:prstGeom>
          <a:noFill/>
        </p:spPr>
        <p:txBody>
          <a:bodyPr wrap="square" rtlCol="0">
            <a:spAutoFit/>
          </a:bodyPr>
          <a:lstStyle/>
          <a:p>
            <a:pPr algn="ctr"/>
            <a:r>
              <a:rPr lang="en-IE" sz="5400" b="1" u="sng" dirty="0"/>
              <a:t>Scoring</a:t>
            </a:r>
          </a:p>
        </p:txBody>
      </p:sp>
    </p:spTree>
    <p:extLst>
      <p:ext uri="{BB962C8B-B14F-4D97-AF65-F5344CB8AC3E}">
        <p14:creationId xmlns:p14="http://schemas.microsoft.com/office/powerpoint/2010/main" val="16498295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196752"/>
            <a:ext cx="6408712" cy="3785652"/>
          </a:xfrm>
          <a:prstGeom prst="rect">
            <a:avLst/>
          </a:prstGeom>
          <a:noFill/>
        </p:spPr>
        <p:txBody>
          <a:bodyPr wrap="square" rtlCol="0">
            <a:spAutoFit/>
          </a:bodyPr>
          <a:lstStyle/>
          <a:p>
            <a:pPr algn="ctr"/>
            <a:r>
              <a:rPr lang="en-IE" sz="4000" b="1" dirty="0"/>
              <a:t>The referee can also award a team a penalty try (for 5 points) if a player would probably have scored a try but for the foul play of the opposing team.</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5</a:t>
            </a:r>
          </a:p>
        </p:txBody>
      </p:sp>
      <p:sp>
        <p:nvSpPr>
          <p:cNvPr id="9" name="TextBox 8"/>
          <p:cNvSpPr txBox="1"/>
          <p:nvPr/>
        </p:nvSpPr>
        <p:spPr>
          <a:xfrm>
            <a:off x="3746673" y="317979"/>
            <a:ext cx="3384376" cy="923330"/>
          </a:xfrm>
          <a:prstGeom prst="rect">
            <a:avLst/>
          </a:prstGeom>
          <a:noFill/>
        </p:spPr>
        <p:txBody>
          <a:bodyPr wrap="square" rtlCol="0">
            <a:spAutoFit/>
          </a:bodyPr>
          <a:lstStyle/>
          <a:p>
            <a:pPr algn="ctr"/>
            <a:r>
              <a:rPr lang="en-IE" sz="5400" b="1" u="sng" dirty="0"/>
              <a:t>Scoring</a:t>
            </a:r>
          </a:p>
        </p:txBody>
      </p:sp>
    </p:spTree>
    <p:extLst>
      <p:ext uri="{BB962C8B-B14F-4D97-AF65-F5344CB8AC3E}">
        <p14:creationId xmlns:p14="http://schemas.microsoft.com/office/powerpoint/2010/main" val="20301081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785652"/>
          </a:xfrm>
          <a:prstGeom prst="rect">
            <a:avLst/>
          </a:prstGeom>
          <a:noFill/>
        </p:spPr>
        <p:txBody>
          <a:bodyPr wrap="square" rtlCol="0">
            <a:spAutoFit/>
          </a:bodyPr>
          <a:lstStyle/>
          <a:p>
            <a:pPr algn="ctr"/>
            <a:r>
              <a:rPr lang="en-IE" sz="4000" b="1" dirty="0"/>
              <a:t>If a team scores a try, they are also awarded a conversion kick at goal. If the ball is kicked over the crossbar, 2 points are awarded for the conversion.</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6</a:t>
            </a:r>
          </a:p>
        </p:txBody>
      </p:sp>
      <p:sp>
        <p:nvSpPr>
          <p:cNvPr id="9" name="TextBox 8"/>
          <p:cNvSpPr txBox="1"/>
          <p:nvPr/>
        </p:nvSpPr>
        <p:spPr>
          <a:xfrm>
            <a:off x="3445287" y="512231"/>
            <a:ext cx="3935025" cy="923330"/>
          </a:xfrm>
          <a:prstGeom prst="rect">
            <a:avLst/>
          </a:prstGeom>
          <a:noFill/>
        </p:spPr>
        <p:txBody>
          <a:bodyPr wrap="square" rtlCol="0">
            <a:spAutoFit/>
          </a:bodyPr>
          <a:lstStyle/>
          <a:p>
            <a:pPr algn="ctr"/>
            <a:r>
              <a:rPr lang="en-IE" sz="5400" b="1" u="sng" dirty="0"/>
              <a:t>Conversions</a:t>
            </a:r>
          </a:p>
        </p:txBody>
      </p:sp>
    </p:spTree>
    <p:extLst>
      <p:ext uri="{BB962C8B-B14F-4D97-AF65-F5344CB8AC3E}">
        <p14:creationId xmlns:p14="http://schemas.microsoft.com/office/powerpoint/2010/main" val="25783955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785652"/>
          </a:xfrm>
          <a:prstGeom prst="rect">
            <a:avLst/>
          </a:prstGeom>
          <a:noFill/>
        </p:spPr>
        <p:txBody>
          <a:bodyPr wrap="square" rtlCol="0">
            <a:spAutoFit/>
          </a:bodyPr>
          <a:lstStyle/>
          <a:p>
            <a:pPr algn="ctr"/>
            <a:r>
              <a:rPr lang="en-IE" sz="4000" b="1" dirty="0"/>
              <a:t>A team can also be awarded 3 points for a drop goal – where a player drops the ball and immediately kicks it over the crossbar after it hits the ground.</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7</a:t>
            </a:r>
          </a:p>
        </p:txBody>
      </p:sp>
      <p:sp>
        <p:nvSpPr>
          <p:cNvPr id="9" name="TextBox 8"/>
          <p:cNvSpPr txBox="1"/>
          <p:nvPr/>
        </p:nvSpPr>
        <p:spPr>
          <a:xfrm>
            <a:off x="3724901" y="564934"/>
            <a:ext cx="3384376" cy="923330"/>
          </a:xfrm>
          <a:prstGeom prst="rect">
            <a:avLst/>
          </a:prstGeom>
          <a:noFill/>
        </p:spPr>
        <p:txBody>
          <a:bodyPr wrap="square" rtlCol="0">
            <a:spAutoFit/>
          </a:bodyPr>
          <a:lstStyle/>
          <a:p>
            <a:pPr algn="ctr"/>
            <a:r>
              <a:rPr lang="en-IE" sz="5400" b="1" u="sng" dirty="0"/>
              <a:t>Drop Goal</a:t>
            </a:r>
          </a:p>
        </p:txBody>
      </p:sp>
    </p:spTree>
    <p:extLst>
      <p:ext uri="{BB962C8B-B14F-4D97-AF65-F5344CB8AC3E}">
        <p14:creationId xmlns:p14="http://schemas.microsoft.com/office/powerpoint/2010/main" val="25955050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TextBox 3"/>
          <p:cNvSpPr txBox="1"/>
          <p:nvPr/>
        </p:nvSpPr>
        <p:spPr>
          <a:xfrm>
            <a:off x="3445287" y="6553200"/>
            <a:ext cx="3384376" cy="246221"/>
          </a:xfrm>
          <a:prstGeom prst="rect">
            <a:avLst/>
          </a:prstGeom>
          <a:noFill/>
        </p:spPr>
        <p:txBody>
          <a:bodyPr wrap="square" rtlCol="0">
            <a:spAutoFit/>
          </a:bodyPr>
          <a:lstStyle/>
          <a:p>
            <a:pPr algn="ctr"/>
            <a:r>
              <a:rPr lang="en-IE" sz="1000" b="1" dirty="0">
                <a:solidFill>
                  <a:schemeClr val="bg1"/>
                </a:solidFill>
                <a:latin typeface="Sassoon" panose="02000503040000090004" pitchFamily="2" charset="0"/>
              </a:rPr>
              <a:t>© Seomra Ranga 2023 www.seomraranga.com</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3647" y="6525344"/>
            <a:ext cx="1331640" cy="337349"/>
          </a:xfrm>
          <a:prstGeom prst="rect">
            <a:avLst/>
          </a:prstGeom>
        </p:spPr>
      </p:pic>
      <p:sp>
        <p:nvSpPr>
          <p:cNvPr id="7" name="TextBox 6"/>
          <p:cNvSpPr txBox="1"/>
          <p:nvPr/>
        </p:nvSpPr>
        <p:spPr>
          <a:xfrm>
            <a:off x="2627784" y="1412776"/>
            <a:ext cx="6408712" cy="3970318"/>
          </a:xfrm>
          <a:prstGeom prst="rect">
            <a:avLst/>
          </a:prstGeom>
          <a:noFill/>
        </p:spPr>
        <p:txBody>
          <a:bodyPr wrap="square" rtlCol="0">
            <a:spAutoFit/>
          </a:bodyPr>
          <a:lstStyle/>
          <a:p>
            <a:pPr algn="ctr"/>
            <a:r>
              <a:rPr lang="en-IE" sz="3600" b="1" dirty="0"/>
              <a:t>If a referee awards a team a penalty due to a foul or infringement by an opposition player, a player can choose to kick at the goal. If the ball is kicked over the crossbar, three points are awarded.</a:t>
            </a:r>
          </a:p>
        </p:txBody>
      </p:sp>
      <p:sp>
        <p:nvSpPr>
          <p:cNvPr id="2" name="TextBox 1"/>
          <p:cNvSpPr txBox="1"/>
          <p:nvPr/>
        </p:nvSpPr>
        <p:spPr>
          <a:xfrm>
            <a:off x="251520" y="260648"/>
            <a:ext cx="3024336" cy="584775"/>
          </a:xfrm>
          <a:prstGeom prst="rect">
            <a:avLst/>
          </a:prstGeom>
          <a:noFill/>
        </p:spPr>
        <p:txBody>
          <a:bodyPr wrap="square" rtlCol="0">
            <a:spAutoFit/>
          </a:bodyPr>
          <a:lstStyle/>
          <a:p>
            <a:r>
              <a:rPr lang="en-IE" sz="3200" b="1" dirty="0"/>
              <a:t>Rules of Rugby</a:t>
            </a:r>
          </a:p>
        </p:txBody>
      </p:sp>
      <p:sp>
        <p:nvSpPr>
          <p:cNvPr id="8" name="TextBox 7"/>
          <p:cNvSpPr txBox="1"/>
          <p:nvPr/>
        </p:nvSpPr>
        <p:spPr>
          <a:xfrm>
            <a:off x="8028384" y="260648"/>
            <a:ext cx="792088" cy="584775"/>
          </a:xfrm>
          <a:prstGeom prst="rect">
            <a:avLst/>
          </a:prstGeom>
          <a:noFill/>
          <a:ln w="28575">
            <a:solidFill>
              <a:schemeClr val="tx1"/>
            </a:solidFill>
          </a:ln>
        </p:spPr>
        <p:txBody>
          <a:bodyPr wrap="square" rtlCol="0">
            <a:spAutoFit/>
          </a:bodyPr>
          <a:lstStyle/>
          <a:p>
            <a:pPr algn="ctr"/>
            <a:r>
              <a:rPr lang="en-IE" sz="3200" b="1" dirty="0"/>
              <a:t>8</a:t>
            </a:r>
          </a:p>
        </p:txBody>
      </p:sp>
      <p:sp>
        <p:nvSpPr>
          <p:cNvPr id="9" name="TextBox 8"/>
          <p:cNvSpPr txBox="1"/>
          <p:nvPr/>
        </p:nvSpPr>
        <p:spPr>
          <a:xfrm>
            <a:off x="3635896" y="553035"/>
            <a:ext cx="3833421" cy="923330"/>
          </a:xfrm>
          <a:prstGeom prst="rect">
            <a:avLst/>
          </a:prstGeom>
          <a:noFill/>
        </p:spPr>
        <p:txBody>
          <a:bodyPr wrap="square" rtlCol="0">
            <a:spAutoFit/>
          </a:bodyPr>
          <a:lstStyle/>
          <a:p>
            <a:pPr algn="ctr"/>
            <a:r>
              <a:rPr lang="en-IE" sz="5400" b="1" u="sng" dirty="0"/>
              <a:t>Penalty Goal</a:t>
            </a:r>
          </a:p>
        </p:txBody>
      </p:sp>
    </p:spTree>
    <p:extLst>
      <p:ext uri="{BB962C8B-B14F-4D97-AF65-F5344CB8AC3E}">
        <p14:creationId xmlns:p14="http://schemas.microsoft.com/office/powerpoint/2010/main" val="27501199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726</TotalTime>
  <Words>1112</Words>
  <Application>Microsoft Office PowerPoint</Application>
  <PresentationFormat>On-screen Show (4:3)</PresentationFormat>
  <Paragraphs>110</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Sassoon</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Damien</dc:creator>
  <cp:lastModifiedBy>Damien Quinn</cp:lastModifiedBy>
  <cp:revision>23</cp:revision>
  <dcterms:created xsi:type="dcterms:W3CDTF">2019-08-01T09:34:40Z</dcterms:created>
  <dcterms:modified xsi:type="dcterms:W3CDTF">2023-07-10T14:07:48Z</dcterms:modified>
</cp:coreProperties>
</file>